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59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5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560EC-5B9C-4909-B27F-7C4A06C66E09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A942-AD2C-4F9A-B896-0512EB7AD2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19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560EC-5B9C-4909-B27F-7C4A06C66E09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A942-AD2C-4F9A-B896-0512EB7AD2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5051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560EC-5B9C-4909-B27F-7C4A06C66E09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A942-AD2C-4F9A-B896-0512EB7AD2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056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560EC-5B9C-4909-B27F-7C4A06C66E09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A942-AD2C-4F9A-B896-0512EB7AD2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073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560EC-5B9C-4909-B27F-7C4A06C66E09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A942-AD2C-4F9A-B896-0512EB7AD2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956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560EC-5B9C-4909-B27F-7C4A06C66E09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A942-AD2C-4F9A-B896-0512EB7AD2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42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560EC-5B9C-4909-B27F-7C4A06C66E09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A942-AD2C-4F9A-B896-0512EB7AD2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450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560EC-5B9C-4909-B27F-7C4A06C66E09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A942-AD2C-4F9A-B896-0512EB7AD2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006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560EC-5B9C-4909-B27F-7C4A06C66E09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A942-AD2C-4F9A-B896-0512EB7AD2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859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560EC-5B9C-4909-B27F-7C4A06C66E09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A942-AD2C-4F9A-B896-0512EB7AD2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65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560EC-5B9C-4909-B27F-7C4A06C66E09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A942-AD2C-4F9A-B896-0512EB7AD2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967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560EC-5B9C-4909-B27F-7C4A06C66E09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8A942-AD2C-4F9A-B896-0512EB7AD2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463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6225" y="1122363"/>
            <a:ext cx="11753849" cy="2387600"/>
          </a:xfrm>
        </p:spPr>
        <p:txBody>
          <a:bodyPr>
            <a:noAutofit/>
          </a:bodyPr>
          <a:lstStyle/>
          <a:p>
            <a:r>
              <a:rPr lang="nl-NL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Numeri Romani</a:t>
            </a:r>
            <a:endParaRPr lang="nl-NL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6000" b="1" i="1" dirty="0" smtClean="0">
                <a:solidFill>
                  <a:srgbClr val="FF0000"/>
                </a:solidFill>
              </a:rPr>
              <a:t>Romeinse cijfers</a:t>
            </a:r>
            <a:endParaRPr lang="nl-NL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7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62709" y="1617785"/>
            <a:ext cx="42320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Welke cijfers zijn dit:</a:t>
            </a:r>
          </a:p>
          <a:p>
            <a:endParaRPr lang="nl-NL" sz="3600" b="1" dirty="0"/>
          </a:p>
          <a:p>
            <a:endParaRPr lang="nl-NL" sz="3600" b="1" dirty="0" smtClean="0"/>
          </a:p>
          <a:p>
            <a:r>
              <a:rPr lang="nl-NL" sz="3600" b="1" dirty="0" smtClean="0"/>
              <a:t>LIV</a:t>
            </a:r>
          </a:p>
          <a:p>
            <a:endParaRPr lang="nl-NL" sz="3600" b="1" dirty="0"/>
          </a:p>
          <a:p>
            <a:r>
              <a:rPr lang="nl-NL" sz="3600" b="1" dirty="0" smtClean="0"/>
              <a:t>XXIX</a:t>
            </a:r>
          </a:p>
          <a:p>
            <a:endParaRPr lang="nl-NL" sz="3600" b="1" dirty="0"/>
          </a:p>
          <a:p>
            <a:r>
              <a:rPr lang="nl-NL" sz="3600" b="1" dirty="0" smtClean="0"/>
              <a:t>XVIII</a:t>
            </a:r>
            <a:endParaRPr lang="nl-NL" sz="3600" b="1" dirty="0"/>
          </a:p>
        </p:txBody>
      </p:sp>
      <p:sp>
        <p:nvSpPr>
          <p:cNvPr id="3" name="Rechthoek 2"/>
          <p:cNvSpPr/>
          <p:nvPr/>
        </p:nvSpPr>
        <p:spPr>
          <a:xfrm>
            <a:off x="1760550" y="307284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54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772274" y="4233423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29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783998" y="532367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18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64798" y="597869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0070C0"/>
                </a:solidFill>
              </a:rPr>
              <a:t>EENVOUDIG</a:t>
            </a:r>
            <a:endParaRPr lang="nl-NL" sz="3200" b="1" dirty="0">
              <a:solidFill>
                <a:srgbClr val="0070C0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15" y="2191435"/>
            <a:ext cx="2857500" cy="36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9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62709" y="1617785"/>
            <a:ext cx="42320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Welke cijfers zijn dit:</a:t>
            </a:r>
          </a:p>
          <a:p>
            <a:endParaRPr lang="nl-NL" sz="3600" b="1" dirty="0"/>
          </a:p>
          <a:p>
            <a:endParaRPr lang="nl-NL" sz="3600" b="1" dirty="0" smtClean="0"/>
          </a:p>
          <a:p>
            <a:r>
              <a:rPr lang="nl-NL" sz="3600" b="1" dirty="0" smtClean="0"/>
              <a:t>CIC</a:t>
            </a:r>
          </a:p>
          <a:p>
            <a:endParaRPr lang="nl-NL" sz="3600" b="1" dirty="0"/>
          </a:p>
          <a:p>
            <a:r>
              <a:rPr lang="nl-NL" sz="3600" b="1" dirty="0" smtClean="0"/>
              <a:t>DCCIX</a:t>
            </a:r>
          </a:p>
          <a:p>
            <a:endParaRPr lang="nl-NL" sz="3600" b="1" dirty="0"/>
          </a:p>
          <a:p>
            <a:r>
              <a:rPr lang="nl-NL" sz="3600" b="1" dirty="0" smtClean="0"/>
              <a:t>MCCLXXV</a:t>
            </a:r>
            <a:endParaRPr lang="nl-NL" sz="3600" b="1" dirty="0"/>
          </a:p>
        </p:txBody>
      </p:sp>
      <p:sp>
        <p:nvSpPr>
          <p:cNvPr id="3" name="Rechthoek 2"/>
          <p:cNvSpPr/>
          <p:nvPr/>
        </p:nvSpPr>
        <p:spPr>
          <a:xfrm>
            <a:off x="2980053" y="3025951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199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2991777" y="4186532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70</a:t>
            </a:r>
            <a:r>
              <a:rPr lang="nl-NL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933479" y="5276781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1275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64798" y="597869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0070C0"/>
                </a:solidFill>
              </a:rPr>
              <a:t>LASTIGER</a:t>
            </a:r>
            <a:endParaRPr lang="nl-NL" sz="3200" b="1" dirty="0">
              <a:solidFill>
                <a:srgbClr val="0070C0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069" y="1340192"/>
            <a:ext cx="4949892" cy="376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5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62709" y="1617785"/>
            <a:ext cx="42320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Welke cijfers zijn dit:</a:t>
            </a:r>
          </a:p>
          <a:p>
            <a:endParaRPr lang="nl-NL" sz="3600" b="1" dirty="0"/>
          </a:p>
          <a:p>
            <a:endParaRPr lang="nl-NL" sz="3600" b="1" dirty="0" smtClean="0"/>
          </a:p>
          <a:p>
            <a:r>
              <a:rPr lang="nl-NL" sz="3600" b="1" dirty="0" smtClean="0"/>
              <a:t>MID</a:t>
            </a:r>
          </a:p>
          <a:p>
            <a:endParaRPr lang="nl-NL" sz="3600" b="1" dirty="0"/>
          </a:p>
          <a:p>
            <a:r>
              <a:rPr lang="nl-NL" sz="3600" b="1" dirty="0" smtClean="0"/>
              <a:t>DCXCVIII</a:t>
            </a:r>
          </a:p>
          <a:p>
            <a:endParaRPr lang="nl-NL" sz="3600" b="1" dirty="0"/>
          </a:p>
          <a:p>
            <a:r>
              <a:rPr lang="nl-NL" sz="3600" b="1" dirty="0" smtClean="0"/>
              <a:t>MDCCXCIV</a:t>
            </a:r>
            <a:endParaRPr lang="nl-NL" sz="3600" b="1" dirty="0"/>
          </a:p>
        </p:txBody>
      </p:sp>
      <p:sp>
        <p:nvSpPr>
          <p:cNvPr id="3" name="Rechthoek 2"/>
          <p:cNvSpPr/>
          <p:nvPr/>
        </p:nvSpPr>
        <p:spPr>
          <a:xfrm>
            <a:off x="2804524" y="3025951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1499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2991777" y="4186532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698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933479" y="5276781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1794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64798" y="597869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0070C0"/>
                </a:solidFill>
              </a:rPr>
              <a:t>MOEILIJK</a:t>
            </a:r>
            <a:endParaRPr lang="nl-NL" sz="3200" b="1" dirty="0">
              <a:solidFill>
                <a:srgbClr val="0070C0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806" y="2240472"/>
            <a:ext cx="4230565" cy="389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62709" y="1617785"/>
            <a:ext cx="42320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Welke cijfers zijn dit:</a:t>
            </a:r>
          </a:p>
          <a:p>
            <a:endParaRPr lang="nl-NL" sz="3600" b="1" dirty="0"/>
          </a:p>
          <a:p>
            <a:endParaRPr lang="nl-NL" sz="3600" b="1" dirty="0" smtClean="0"/>
          </a:p>
          <a:p>
            <a:r>
              <a:rPr lang="nl-NL" sz="3600" b="1" dirty="0" smtClean="0"/>
              <a:t>2015</a:t>
            </a:r>
          </a:p>
          <a:p>
            <a:endParaRPr lang="nl-NL" sz="3600" b="1" dirty="0"/>
          </a:p>
          <a:p>
            <a:r>
              <a:rPr lang="nl-NL" sz="3600" b="1" dirty="0" smtClean="0"/>
              <a:t>1566</a:t>
            </a:r>
          </a:p>
          <a:p>
            <a:endParaRPr lang="nl-NL" sz="3600" b="1" dirty="0"/>
          </a:p>
          <a:p>
            <a:r>
              <a:rPr lang="nl-NL" sz="3600" b="1" dirty="0" smtClean="0"/>
              <a:t>898</a:t>
            </a:r>
            <a:endParaRPr lang="nl-NL" sz="3600" b="1" dirty="0"/>
          </a:p>
        </p:txBody>
      </p:sp>
      <p:sp>
        <p:nvSpPr>
          <p:cNvPr id="3" name="Rechthoek 2"/>
          <p:cNvSpPr/>
          <p:nvPr/>
        </p:nvSpPr>
        <p:spPr>
          <a:xfrm>
            <a:off x="2505565" y="3025951"/>
            <a:ext cx="2186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MMXV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2363401" y="4186532"/>
            <a:ext cx="2494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MDLXVI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023585" y="5276781"/>
            <a:ext cx="3408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DCCCXCVIII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64797" y="597869"/>
            <a:ext cx="382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0070C0"/>
                </a:solidFill>
              </a:rPr>
              <a:t>Kun je het ook zelf?</a:t>
            </a:r>
            <a:endParaRPr lang="nl-NL" sz="3200" b="1" dirty="0">
              <a:solidFill>
                <a:srgbClr val="0070C0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843" y="2094489"/>
            <a:ext cx="3129696" cy="418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2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 rot="19401658">
            <a:off x="1371600" y="2247900"/>
            <a:ext cx="255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Hendrik VIII</a:t>
            </a:r>
            <a:endParaRPr lang="nl-NL" sz="3600" b="1" dirty="0"/>
          </a:p>
        </p:txBody>
      </p:sp>
      <p:sp>
        <p:nvSpPr>
          <p:cNvPr id="5" name="Tekstvak 4"/>
          <p:cNvSpPr txBox="1"/>
          <p:nvPr/>
        </p:nvSpPr>
        <p:spPr>
          <a:xfrm rot="4485485">
            <a:off x="4587154" y="2765473"/>
            <a:ext cx="255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Urbanus II</a:t>
            </a:r>
            <a:endParaRPr lang="nl-NL" sz="3600" b="1" dirty="0"/>
          </a:p>
        </p:txBody>
      </p:sp>
      <p:sp>
        <p:nvSpPr>
          <p:cNvPr id="6" name="Tekstvak 5"/>
          <p:cNvSpPr txBox="1"/>
          <p:nvPr/>
        </p:nvSpPr>
        <p:spPr>
          <a:xfrm rot="202449">
            <a:off x="520365" y="632512"/>
            <a:ext cx="255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Karel V</a:t>
            </a:r>
            <a:endParaRPr lang="nl-NL" sz="3600" b="1" dirty="0"/>
          </a:p>
        </p:txBody>
      </p:sp>
      <p:sp>
        <p:nvSpPr>
          <p:cNvPr id="7" name="Tekstvak 6"/>
          <p:cNvSpPr txBox="1"/>
          <p:nvPr/>
        </p:nvSpPr>
        <p:spPr>
          <a:xfrm rot="2000528">
            <a:off x="798247" y="4782647"/>
            <a:ext cx="2682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Lodewijk XIV</a:t>
            </a:r>
            <a:endParaRPr lang="nl-NL" sz="3600" b="1" dirty="0"/>
          </a:p>
        </p:txBody>
      </p:sp>
      <p:sp>
        <p:nvSpPr>
          <p:cNvPr id="8" name="Tekstvak 7"/>
          <p:cNvSpPr txBox="1"/>
          <p:nvPr/>
        </p:nvSpPr>
        <p:spPr>
          <a:xfrm rot="19401658">
            <a:off x="8874370" y="958362"/>
            <a:ext cx="255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Filips II</a:t>
            </a:r>
            <a:endParaRPr lang="nl-NL" sz="3600" b="1" dirty="0"/>
          </a:p>
        </p:txBody>
      </p:sp>
      <p:sp>
        <p:nvSpPr>
          <p:cNvPr id="9" name="Tekstvak 8"/>
          <p:cNvSpPr txBox="1"/>
          <p:nvPr/>
        </p:nvSpPr>
        <p:spPr>
          <a:xfrm rot="519348">
            <a:off x="4958013" y="709062"/>
            <a:ext cx="270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Lodewijk XVI</a:t>
            </a:r>
            <a:endParaRPr lang="nl-NL" sz="3600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4903143" y="5037558"/>
            <a:ext cx="255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Malcolm X</a:t>
            </a:r>
            <a:endParaRPr lang="nl-NL" sz="3600" b="1" dirty="0"/>
          </a:p>
        </p:txBody>
      </p:sp>
      <p:sp>
        <p:nvSpPr>
          <p:cNvPr id="11" name="Tekstvak 10"/>
          <p:cNvSpPr txBox="1"/>
          <p:nvPr/>
        </p:nvSpPr>
        <p:spPr>
          <a:xfrm rot="2139640">
            <a:off x="8569569" y="4030900"/>
            <a:ext cx="255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Willem V</a:t>
            </a:r>
            <a:endParaRPr lang="nl-NL" sz="3600" b="1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98" y="4670429"/>
            <a:ext cx="2324100" cy="202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3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259263"/>
              </p:ext>
            </p:extLst>
          </p:nvPr>
        </p:nvGraphicFramePr>
        <p:xfrm>
          <a:off x="2032000" y="719666"/>
          <a:ext cx="8213968" cy="4227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984"/>
                <a:gridCol w="4106984"/>
              </a:tblGrid>
              <a:tr h="1056868"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 smtClean="0"/>
                        <a:t>Romeins cijfer</a:t>
                      </a:r>
                      <a:endParaRPr lang="nl-NL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 smtClean="0"/>
                        <a:t>Arabisch cijfer</a:t>
                      </a:r>
                      <a:endParaRPr lang="nl-NL" sz="2800" b="1" dirty="0"/>
                    </a:p>
                  </a:txBody>
                  <a:tcPr anchor="ctr"/>
                </a:tc>
              </a:tr>
              <a:tr h="1056868"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 smtClean="0"/>
                        <a:t>I</a:t>
                      </a:r>
                      <a:endParaRPr lang="nl-NL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 smtClean="0"/>
                        <a:t>1</a:t>
                      </a:r>
                      <a:endParaRPr lang="nl-NL" sz="2800" b="1" dirty="0"/>
                    </a:p>
                  </a:txBody>
                  <a:tcPr anchor="ctr"/>
                </a:tc>
              </a:tr>
              <a:tr h="1056868"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 smtClean="0"/>
                        <a:t>V</a:t>
                      </a:r>
                      <a:endParaRPr lang="nl-NL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 smtClean="0"/>
                        <a:t>5</a:t>
                      </a:r>
                      <a:endParaRPr lang="nl-NL" sz="2800" b="1" dirty="0"/>
                    </a:p>
                  </a:txBody>
                  <a:tcPr anchor="ctr"/>
                </a:tc>
              </a:tr>
              <a:tr h="1056868"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 smtClean="0"/>
                        <a:t>X</a:t>
                      </a:r>
                      <a:endParaRPr lang="nl-NL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 smtClean="0"/>
                        <a:t>10</a:t>
                      </a:r>
                      <a:endParaRPr lang="nl-NL" sz="28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53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mergency_ale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73093" y="6188546"/>
            <a:ext cx="487363" cy="487363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301260" y="937846"/>
            <a:ext cx="96832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 smtClean="0"/>
              <a:t>I				1					= 1</a:t>
            </a:r>
          </a:p>
          <a:p>
            <a:r>
              <a:rPr lang="nl-NL" sz="6000" b="1" dirty="0" smtClean="0"/>
              <a:t>II				1 + 1				= 2</a:t>
            </a:r>
          </a:p>
          <a:p>
            <a:r>
              <a:rPr lang="nl-NL" sz="6000" b="1" dirty="0" smtClean="0"/>
              <a:t>III				1 + 1 + 1			= 3</a:t>
            </a:r>
          </a:p>
          <a:p>
            <a:r>
              <a:rPr lang="nl-NL" sz="6000" b="1" dirty="0" smtClean="0"/>
              <a:t>IIII				1 + 1 + 1 + 1	= 4</a:t>
            </a:r>
            <a:endParaRPr lang="nl-NL" sz="60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2004648" y="5099539"/>
            <a:ext cx="11629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1" dirty="0" smtClean="0">
                <a:solidFill>
                  <a:srgbClr val="FF0000"/>
                </a:solidFill>
              </a:rPr>
              <a:t>Regel: </a:t>
            </a:r>
          </a:p>
          <a:p>
            <a:r>
              <a:rPr lang="nl-NL" sz="3600" b="1" i="1" u="sng" dirty="0" smtClean="0">
                <a:solidFill>
                  <a:srgbClr val="FF0000"/>
                </a:solidFill>
              </a:rPr>
              <a:t>nooit</a:t>
            </a:r>
            <a:r>
              <a:rPr lang="nl-NL" sz="3600" b="1" i="1" dirty="0" smtClean="0">
                <a:solidFill>
                  <a:srgbClr val="FF0000"/>
                </a:solidFill>
              </a:rPr>
              <a:t> meer dan 3 x hetzelfde cijfer achter elkaar</a:t>
            </a:r>
            <a:endParaRPr lang="nl-NL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10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25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uiExpand="1" build="allAtOnce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mergency_ale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73093" y="6188546"/>
            <a:ext cx="487363" cy="487363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301260" y="937846"/>
            <a:ext cx="105591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 smtClean="0"/>
              <a:t>VI				5 + 1					= 6</a:t>
            </a:r>
          </a:p>
          <a:p>
            <a:r>
              <a:rPr lang="nl-NL" sz="6000" b="1" dirty="0" smtClean="0"/>
              <a:t>VII				5 + 1 + 1				= 7</a:t>
            </a:r>
          </a:p>
          <a:p>
            <a:r>
              <a:rPr lang="nl-NL" sz="6000" b="1" dirty="0" smtClean="0"/>
              <a:t>VIII			5 + 1 + 1 + 1		= 8</a:t>
            </a:r>
          </a:p>
          <a:p>
            <a:r>
              <a:rPr lang="nl-NL" sz="6000" b="1" dirty="0" smtClean="0"/>
              <a:t>VIIII			5 + 1 + 1 + 1 + 1	= 9</a:t>
            </a:r>
            <a:endParaRPr lang="nl-NL" sz="60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2004648" y="5099539"/>
            <a:ext cx="11629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1" dirty="0" smtClean="0">
                <a:solidFill>
                  <a:srgbClr val="FF0000"/>
                </a:solidFill>
              </a:rPr>
              <a:t>Regel: </a:t>
            </a:r>
          </a:p>
          <a:p>
            <a:r>
              <a:rPr lang="nl-NL" sz="3600" b="1" i="1" u="sng" dirty="0" smtClean="0">
                <a:solidFill>
                  <a:srgbClr val="FF0000"/>
                </a:solidFill>
              </a:rPr>
              <a:t>nooit</a:t>
            </a:r>
            <a:r>
              <a:rPr lang="nl-NL" sz="3600" b="1" i="1" dirty="0" smtClean="0">
                <a:solidFill>
                  <a:srgbClr val="FF0000"/>
                </a:solidFill>
              </a:rPr>
              <a:t> meer dan 3 x hetzelfde cijfer achter elkaar</a:t>
            </a:r>
            <a:endParaRPr lang="nl-NL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25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allAtOnce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478216" y="1828800"/>
            <a:ext cx="738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 smtClean="0"/>
              <a:t>X</a:t>
            </a:r>
            <a:endParaRPr lang="nl-NL" sz="60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4273061" y="1828798"/>
            <a:ext cx="738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 smtClean="0"/>
              <a:t>I</a:t>
            </a:r>
            <a:endParaRPr lang="nl-NL" sz="6000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5011615" y="1828798"/>
            <a:ext cx="738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 smtClean="0"/>
              <a:t>I</a:t>
            </a:r>
            <a:endParaRPr lang="nl-NL" sz="60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3323492" y="4333293"/>
            <a:ext cx="8616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 smtClean="0"/>
              <a:t>1</a:t>
            </a:r>
            <a:endParaRPr lang="nl-NL" sz="60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4314093" y="4333295"/>
            <a:ext cx="1066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 smtClean="0"/>
              <a:t>10</a:t>
            </a:r>
            <a:endParaRPr lang="nl-NL" sz="60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5380892" y="4333293"/>
            <a:ext cx="1090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 smtClean="0"/>
              <a:t>1</a:t>
            </a:r>
            <a:endParaRPr lang="nl-NL" sz="6000" b="1" dirty="0"/>
          </a:p>
        </p:txBody>
      </p:sp>
      <p:sp>
        <p:nvSpPr>
          <p:cNvPr id="8" name="PIJL-RECHTS 7"/>
          <p:cNvSpPr/>
          <p:nvPr/>
        </p:nvSpPr>
        <p:spPr>
          <a:xfrm>
            <a:off x="4847492" y="5348956"/>
            <a:ext cx="1623646" cy="10752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Verder  +</a:t>
            </a:r>
            <a:endParaRPr lang="nl-NL" b="1" dirty="0"/>
          </a:p>
        </p:txBody>
      </p:sp>
      <p:sp>
        <p:nvSpPr>
          <p:cNvPr id="10" name="PIJL-LINKS 9"/>
          <p:cNvSpPr/>
          <p:nvPr/>
        </p:nvSpPr>
        <p:spPr>
          <a:xfrm>
            <a:off x="3176954" y="5372402"/>
            <a:ext cx="1623646" cy="1015661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tx1"/>
                </a:solidFill>
              </a:rPr>
              <a:t>Terug  -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7889631" y="4333292"/>
            <a:ext cx="1090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 smtClean="0"/>
              <a:t>11</a:t>
            </a:r>
            <a:endParaRPr lang="nl-NL" sz="6000" b="1" dirty="0"/>
          </a:p>
        </p:txBody>
      </p:sp>
      <p:sp>
        <p:nvSpPr>
          <p:cNvPr id="12" name="Tekstvak 11"/>
          <p:cNvSpPr txBox="1"/>
          <p:nvPr/>
        </p:nvSpPr>
        <p:spPr>
          <a:xfrm>
            <a:off x="1154724" y="4333291"/>
            <a:ext cx="1090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 smtClean="0"/>
              <a:t>9</a:t>
            </a:r>
            <a:endParaRPr lang="nl-NL" sz="6000" b="1" dirty="0"/>
          </a:p>
        </p:txBody>
      </p:sp>
      <p:sp>
        <p:nvSpPr>
          <p:cNvPr id="13" name="Tekstvak 12"/>
          <p:cNvSpPr txBox="1"/>
          <p:nvPr/>
        </p:nvSpPr>
        <p:spPr>
          <a:xfrm>
            <a:off x="4314093" y="3860121"/>
            <a:ext cx="1195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groter</a:t>
            </a:r>
            <a:endParaRPr lang="nl-NL" sz="2800" b="1" dirty="0"/>
          </a:p>
        </p:txBody>
      </p:sp>
      <p:sp>
        <p:nvSpPr>
          <p:cNvPr id="14" name="Tekstvak 13"/>
          <p:cNvSpPr txBox="1"/>
          <p:nvPr/>
        </p:nvSpPr>
        <p:spPr>
          <a:xfrm>
            <a:off x="5410200" y="3860122"/>
            <a:ext cx="135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kleiner</a:t>
            </a:r>
            <a:endParaRPr lang="nl-NL" sz="2800" b="1" dirty="0"/>
          </a:p>
        </p:txBody>
      </p:sp>
      <p:sp>
        <p:nvSpPr>
          <p:cNvPr id="15" name="Tekstvak 14"/>
          <p:cNvSpPr txBox="1"/>
          <p:nvPr/>
        </p:nvSpPr>
        <p:spPr>
          <a:xfrm>
            <a:off x="2936631" y="3860123"/>
            <a:ext cx="135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kleiner</a:t>
            </a:r>
            <a:endParaRPr lang="nl-NL" sz="2800" b="1" dirty="0"/>
          </a:p>
        </p:txBody>
      </p:sp>
      <p:sp>
        <p:nvSpPr>
          <p:cNvPr id="16" name="Tekstvak 15"/>
          <p:cNvSpPr txBox="1"/>
          <p:nvPr/>
        </p:nvSpPr>
        <p:spPr>
          <a:xfrm>
            <a:off x="4314094" y="3871845"/>
            <a:ext cx="1195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groter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146801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6" grpId="0"/>
      <p:bldP spid="7" grpId="0"/>
      <p:bldP spid="7" grpId="1"/>
      <p:bldP spid="8" grpId="0" animBg="1"/>
      <p:bldP spid="8" grpId="1" animBg="1"/>
      <p:bldP spid="10" grpId="1" animBg="1"/>
      <p:bldP spid="11" grpId="0"/>
      <p:bldP spid="11" grpId="1"/>
      <p:bldP spid="12" grpId="0"/>
      <p:bldP spid="13" grpId="0"/>
      <p:bldP spid="13" grpId="1"/>
      <p:bldP spid="14" grpId="0"/>
      <p:bldP spid="14" grpId="1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28954" y="222738"/>
            <a:ext cx="98004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Staat er eerst een groter getal (X) en daarna een kleiner (I),</a:t>
            </a:r>
          </a:p>
          <a:p>
            <a:r>
              <a:rPr lang="nl-NL" sz="2800" b="1" dirty="0" smtClean="0"/>
              <a:t>dan moet je het kleine getal (I) bij het grote getal (X) optellen.</a:t>
            </a:r>
          </a:p>
          <a:p>
            <a:endParaRPr lang="nl-NL" sz="2800" b="1" dirty="0"/>
          </a:p>
          <a:p>
            <a:r>
              <a:rPr lang="nl-NL" sz="2800" b="1" dirty="0" smtClean="0"/>
              <a:t>Als er een kleiner getal (I) vóór een groter getal (X) staat,</a:t>
            </a:r>
          </a:p>
          <a:p>
            <a:r>
              <a:rPr lang="nl-NL" sz="2800" b="1" dirty="0" smtClean="0"/>
              <a:t>dan moet je </a:t>
            </a:r>
            <a:r>
              <a:rPr lang="nl-NL" sz="2800" b="1" dirty="0" smtClean="0"/>
              <a:t>het kleine getal (I) van het grote getal (X) aftrekken.</a:t>
            </a:r>
            <a:endParaRPr lang="nl-NL" sz="2800" b="1" dirty="0" smtClean="0"/>
          </a:p>
        </p:txBody>
      </p:sp>
      <p:sp>
        <p:nvSpPr>
          <p:cNvPr id="3" name="Tekstvak 2"/>
          <p:cNvSpPr txBox="1"/>
          <p:nvPr/>
        </p:nvSpPr>
        <p:spPr>
          <a:xfrm>
            <a:off x="738554" y="3997569"/>
            <a:ext cx="926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 smtClean="0"/>
              <a:t>XI</a:t>
            </a:r>
            <a:endParaRPr lang="nl-NL" sz="6000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750278" y="5521568"/>
            <a:ext cx="926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 smtClean="0"/>
              <a:t>IX</a:t>
            </a:r>
            <a:endParaRPr lang="nl-NL" sz="60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3036277" y="3974122"/>
            <a:ext cx="1230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 smtClean="0"/>
              <a:t>X+I</a:t>
            </a:r>
            <a:endParaRPr lang="nl-NL" sz="60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3048001" y="5498121"/>
            <a:ext cx="1137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 smtClean="0"/>
              <a:t>X-I</a:t>
            </a:r>
            <a:endParaRPr lang="nl-NL" sz="60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5720862" y="3974123"/>
            <a:ext cx="1758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 smtClean="0"/>
              <a:t>10+1</a:t>
            </a:r>
            <a:endParaRPr lang="nl-NL" sz="6000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5732586" y="5498122"/>
            <a:ext cx="1617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 smtClean="0"/>
              <a:t>10-1</a:t>
            </a:r>
            <a:endParaRPr lang="nl-NL" sz="6000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8991602" y="3974124"/>
            <a:ext cx="1758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 smtClean="0"/>
              <a:t>11</a:t>
            </a:r>
            <a:endParaRPr lang="nl-NL" sz="6000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9003326" y="5498123"/>
            <a:ext cx="1617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 smtClean="0"/>
              <a:t>9</a:t>
            </a:r>
            <a:endParaRPr lang="nl-NL" sz="6000" b="1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217" y="351692"/>
            <a:ext cx="2313908" cy="180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2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 rot="19401658">
            <a:off x="1371600" y="2247900"/>
            <a:ext cx="255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Hendrik VIII</a:t>
            </a:r>
            <a:endParaRPr lang="nl-NL" sz="3600" b="1" dirty="0"/>
          </a:p>
        </p:txBody>
      </p:sp>
      <p:sp>
        <p:nvSpPr>
          <p:cNvPr id="5" name="Tekstvak 4"/>
          <p:cNvSpPr txBox="1"/>
          <p:nvPr/>
        </p:nvSpPr>
        <p:spPr>
          <a:xfrm rot="4485485">
            <a:off x="4587154" y="2765473"/>
            <a:ext cx="255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Urbanus II</a:t>
            </a:r>
            <a:endParaRPr lang="nl-NL" sz="3600" b="1" dirty="0"/>
          </a:p>
        </p:txBody>
      </p:sp>
      <p:sp>
        <p:nvSpPr>
          <p:cNvPr id="6" name="Tekstvak 5"/>
          <p:cNvSpPr txBox="1"/>
          <p:nvPr/>
        </p:nvSpPr>
        <p:spPr>
          <a:xfrm rot="202449">
            <a:off x="520365" y="632512"/>
            <a:ext cx="255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Karel V</a:t>
            </a:r>
            <a:endParaRPr lang="nl-NL" sz="3600" b="1" dirty="0"/>
          </a:p>
        </p:txBody>
      </p:sp>
      <p:sp>
        <p:nvSpPr>
          <p:cNvPr id="7" name="Tekstvak 6"/>
          <p:cNvSpPr txBox="1"/>
          <p:nvPr/>
        </p:nvSpPr>
        <p:spPr>
          <a:xfrm rot="2000528">
            <a:off x="798247" y="4782647"/>
            <a:ext cx="2682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Lodewijk XIV</a:t>
            </a:r>
            <a:endParaRPr lang="nl-NL" sz="3600" b="1" dirty="0"/>
          </a:p>
        </p:txBody>
      </p:sp>
      <p:sp>
        <p:nvSpPr>
          <p:cNvPr id="8" name="Tekstvak 7"/>
          <p:cNvSpPr txBox="1"/>
          <p:nvPr/>
        </p:nvSpPr>
        <p:spPr>
          <a:xfrm rot="19401658">
            <a:off x="8874370" y="958362"/>
            <a:ext cx="255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Filips II</a:t>
            </a:r>
            <a:endParaRPr lang="nl-NL" sz="3600" b="1" dirty="0"/>
          </a:p>
        </p:txBody>
      </p:sp>
      <p:sp>
        <p:nvSpPr>
          <p:cNvPr id="9" name="Tekstvak 8"/>
          <p:cNvSpPr txBox="1"/>
          <p:nvPr/>
        </p:nvSpPr>
        <p:spPr>
          <a:xfrm rot="519348">
            <a:off x="4958013" y="709062"/>
            <a:ext cx="270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Lodewijk XVI</a:t>
            </a:r>
            <a:endParaRPr lang="nl-NL" sz="3600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4903143" y="5037558"/>
            <a:ext cx="255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Malcolm X</a:t>
            </a:r>
            <a:endParaRPr lang="nl-NL" sz="3600" b="1" dirty="0"/>
          </a:p>
        </p:txBody>
      </p:sp>
      <p:sp>
        <p:nvSpPr>
          <p:cNvPr id="11" name="Tekstvak 10"/>
          <p:cNvSpPr txBox="1"/>
          <p:nvPr/>
        </p:nvSpPr>
        <p:spPr>
          <a:xfrm rot="2139640">
            <a:off x="8569569" y="4030900"/>
            <a:ext cx="255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Willem IV</a:t>
            </a:r>
            <a:endParaRPr lang="nl-NL" sz="3600" b="1" dirty="0"/>
          </a:p>
        </p:txBody>
      </p:sp>
      <p:sp>
        <p:nvSpPr>
          <p:cNvPr id="2" name="Rechthoek 1"/>
          <p:cNvSpPr/>
          <p:nvPr/>
        </p:nvSpPr>
        <p:spPr>
          <a:xfrm>
            <a:off x="721404" y="990069"/>
            <a:ext cx="925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</a:t>
            </a:r>
            <a:r>
              <a:rPr lang="nl-NL" sz="5400" b="1" cap="none" spc="0" baseline="30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</a:t>
            </a:r>
            <a:r>
              <a:rPr lang="nl-NL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nl-NL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Ovaal 2"/>
          <p:cNvSpPr/>
          <p:nvPr/>
        </p:nvSpPr>
        <p:spPr>
          <a:xfrm>
            <a:off x="356157" y="345132"/>
            <a:ext cx="2006250" cy="17441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2724918" y="2536321"/>
            <a:ext cx="925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8</a:t>
            </a:r>
            <a:r>
              <a:rPr lang="nl-NL" sz="5400" b="1" cap="none" spc="0" baseline="30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</a:t>
            </a:r>
            <a:r>
              <a:rPr lang="nl-NL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nl-NL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" name="Ovaal 12"/>
          <p:cNvSpPr/>
          <p:nvPr/>
        </p:nvSpPr>
        <p:spPr>
          <a:xfrm>
            <a:off x="1233958" y="1487445"/>
            <a:ext cx="2916362" cy="22187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5448746" y="5381085"/>
            <a:ext cx="1276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10</a:t>
            </a:r>
            <a:r>
              <a:rPr lang="nl-NL" sz="5400" b="1" cap="none" spc="0" baseline="30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</a:t>
            </a:r>
            <a:r>
              <a:rPr lang="nl-NL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nl-NL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5" name="Ovaal 14"/>
          <p:cNvSpPr/>
          <p:nvPr/>
        </p:nvSpPr>
        <p:spPr>
          <a:xfrm>
            <a:off x="4846265" y="4622249"/>
            <a:ext cx="2440982" cy="17441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1166327" y="5052728"/>
            <a:ext cx="1276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14</a:t>
            </a:r>
            <a:r>
              <a:rPr lang="nl-NL" sz="5400" b="1" cap="none" spc="0" baseline="30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</a:t>
            </a:r>
            <a:r>
              <a:rPr lang="nl-NL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nl-NL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7" name="Ovaal 16"/>
          <p:cNvSpPr/>
          <p:nvPr/>
        </p:nvSpPr>
        <p:spPr>
          <a:xfrm>
            <a:off x="638104" y="3906719"/>
            <a:ext cx="3020981" cy="25526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6047723" y="1142469"/>
            <a:ext cx="1276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16</a:t>
            </a:r>
            <a:r>
              <a:rPr lang="nl-NL" sz="5400" b="1" cap="none" spc="0" baseline="30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</a:t>
            </a:r>
            <a:r>
              <a:rPr lang="nl-NL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nl-NL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9" name="Ovaal 18"/>
          <p:cNvSpPr/>
          <p:nvPr/>
        </p:nvSpPr>
        <p:spPr>
          <a:xfrm>
            <a:off x="4877786" y="251347"/>
            <a:ext cx="3187769" cy="17441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/>
        </p:nvSpPr>
        <p:spPr>
          <a:xfrm>
            <a:off x="4695128" y="2626973"/>
            <a:ext cx="925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r>
              <a:rPr lang="nl-NL" sz="5400" b="1" cap="none" spc="0" baseline="30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</a:t>
            </a:r>
            <a:r>
              <a:rPr lang="nl-NL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nl-NL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1" name="Ovaal 20"/>
          <p:cNvSpPr/>
          <p:nvPr/>
        </p:nvSpPr>
        <p:spPr>
          <a:xfrm>
            <a:off x="4497897" y="1650939"/>
            <a:ext cx="2006250" cy="27541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9840700" y="1487445"/>
            <a:ext cx="925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r>
              <a:rPr lang="nl-NL" sz="5400" b="1" cap="none" spc="0" baseline="30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</a:t>
            </a:r>
            <a:r>
              <a:rPr lang="nl-NL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nl-NL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3" name="Ovaal 22"/>
          <p:cNvSpPr/>
          <p:nvPr/>
        </p:nvSpPr>
        <p:spPr>
          <a:xfrm>
            <a:off x="8983023" y="802332"/>
            <a:ext cx="2006250" cy="17441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/>
          <p:cNvSpPr/>
          <p:nvPr/>
        </p:nvSpPr>
        <p:spPr>
          <a:xfrm>
            <a:off x="8868942" y="4317114"/>
            <a:ext cx="10305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  <a:r>
              <a:rPr lang="nl-NL" sz="5400" b="1" cap="none" spc="0" baseline="30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</a:t>
            </a:r>
            <a:r>
              <a:rPr lang="nl-NL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nl-NL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5" name="Ovaal 24"/>
          <p:cNvSpPr/>
          <p:nvPr/>
        </p:nvSpPr>
        <p:spPr>
          <a:xfrm>
            <a:off x="8503694" y="3191533"/>
            <a:ext cx="2234643" cy="21340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Vermenigvuldigen 27"/>
          <p:cNvSpPr/>
          <p:nvPr/>
        </p:nvSpPr>
        <p:spPr>
          <a:xfrm>
            <a:off x="5216159" y="5311120"/>
            <a:ext cx="1580668" cy="110578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9" name="emergency_ale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73093" y="61885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1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10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3" dur="10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4" dur="10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100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7" dur="2259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" grpId="0"/>
      <p:bldP spid="3" grpId="1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8" grpId="0" animBg="1"/>
      <p:bldP spid="2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117702"/>
              </p:ext>
            </p:extLst>
          </p:nvPr>
        </p:nvGraphicFramePr>
        <p:xfrm>
          <a:off x="2032000" y="297635"/>
          <a:ext cx="8178800" cy="6370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9400"/>
                <a:gridCol w="4089400"/>
              </a:tblGrid>
              <a:tr h="796258"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 smtClean="0"/>
                        <a:t>Romeins cijfer</a:t>
                      </a:r>
                      <a:endParaRPr lang="nl-NL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 smtClean="0"/>
                        <a:t>Arabisch cijfer</a:t>
                      </a:r>
                      <a:endParaRPr lang="nl-NL" sz="2800" b="1" dirty="0"/>
                    </a:p>
                  </a:txBody>
                  <a:tcPr anchor="ctr"/>
                </a:tc>
              </a:tr>
              <a:tr h="796258"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 smtClean="0"/>
                        <a:t>I</a:t>
                      </a:r>
                      <a:endParaRPr lang="nl-NL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 smtClean="0"/>
                        <a:t>1</a:t>
                      </a:r>
                      <a:endParaRPr lang="nl-NL" sz="2800" b="1" dirty="0"/>
                    </a:p>
                  </a:txBody>
                  <a:tcPr anchor="ctr"/>
                </a:tc>
              </a:tr>
              <a:tr h="796258"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 smtClean="0"/>
                        <a:t>V</a:t>
                      </a:r>
                      <a:endParaRPr lang="nl-NL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 smtClean="0"/>
                        <a:t>5</a:t>
                      </a:r>
                      <a:endParaRPr lang="nl-NL" sz="2800" b="1" dirty="0"/>
                    </a:p>
                  </a:txBody>
                  <a:tcPr anchor="ctr"/>
                </a:tc>
              </a:tr>
              <a:tr h="796258"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 smtClean="0"/>
                        <a:t>X</a:t>
                      </a:r>
                      <a:endParaRPr lang="nl-NL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 smtClean="0"/>
                        <a:t>10</a:t>
                      </a:r>
                      <a:endParaRPr lang="nl-NL" sz="2800" b="1" dirty="0"/>
                    </a:p>
                  </a:txBody>
                  <a:tcPr anchor="ctr"/>
                </a:tc>
              </a:tr>
              <a:tr h="796258"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 smtClean="0"/>
                        <a:t>L</a:t>
                      </a:r>
                      <a:endParaRPr lang="nl-NL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 smtClean="0"/>
                        <a:t>50</a:t>
                      </a:r>
                      <a:endParaRPr lang="nl-NL" sz="2800" b="1" dirty="0"/>
                    </a:p>
                  </a:txBody>
                  <a:tcPr anchor="ctr"/>
                </a:tc>
              </a:tr>
              <a:tr h="796258"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 smtClean="0"/>
                        <a:t>C</a:t>
                      </a:r>
                      <a:endParaRPr lang="nl-NL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 smtClean="0"/>
                        <a:t>100</a:t>
                      </a:r>
                      <a:endParaRPr lang="nl-NL" sz="2800" b="1" dirty="0"/>
                    </a:p>
                  </a:txBody>
                  <a:tcPr anchor="ctr"/>
                </a:tc>
              </a:tr>
              <a:tr h="796258"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 smtClean="0"/>
                        <a:t>D</a:t>
                      </a:r>
                      <a:endParaRPr lang="nl-NL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 smtClean="0"/>
                        <a:t>500</a:t>
                      </a:r>
                      <a:endParaRPr lang="nl-NL" sz="2800" b="1" dirty="0"/>
                    </a:p>
                  </a:txBody>
                  <a:tcPr anchor="ctr"/>
                </a:tc>
              </a:tr>
              <a:tr h="796258"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 smtClean="0"/>
                        <a:t>M</a:t>
                      </a:r>
                      <a:endParaRPr lang="nl-NL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 smtClean="0"/>
                        <a:t>1000</a:t>
                      </a:r>
                      <a:endParaRPr lang="nl-NL" sz="28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78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242</Words>
  <Application>Microsoft Office PowerPoint</Application>
  <PresentationFormat>Breedbeeld</PresentationFormat>
  <Paragraphs>137</Paragraphs>
  <Slides>13</Slides>
  <Notes>0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Castellar</vt:lpstr>
      <vt:lpstr>Kantoorthema</vt:lpstr>
      <vt:lpstr>Numeri Romani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SPVOZN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 Romani</dc:title>
  <dc:creator>SPVOZN</dc:creator>
  <cp:lastModifiedBy>SPVOZN</cp:lastModifiedBy>
  <cp:revision>19</cp:revision>
  <dcterms:created xsi:type="dcterms:W3CDTF">2015-10-04T08:19:38Z</dcterms:created>
  <dcterms:modified xsi:type="dcterms:W3CDTF">2015-10-04T12:30:33Z</dcterms:modified>
</cp:coreProperties>
</file>